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9" r:id="rId2"/>
    <p:sldId id="258" r:id="rId3"/>
    <p:sldId id="260" r:id="rId4"/>
    <p:sldId id="261" r:id="rId5"/>
    <p:sldId id="267" r:id="rId6"/>
    <p:sldId id="277" r:id="rId7"/>
    <p:sldId id="282" r:id="rId8"/>
    <p:sldId id="270" r:id="rId9"/>
    <p:sldId id="263" r:id="rId10"/>
    <p:sldId id="264" r:id="rId11"/>
    <p:sldId id="265" r:id="rId12"/>
    <p:sldId id="266" r:id="rId13"/>
    <p:sldId id="268" r:id="rId14"/>
    <p:sldId id="269" r:id="rId15"/>
    <p:sldId id="278" r:id="rId16"/>
    <p:sldId id="280" r:id="rId17"/>
    <p:sldId id="281" r:id="rId18"/>
    <p:sldId id="275" r:id="rId19"/>
    <p:sldId id="276" r:id="rId20"/>
    <p:sldId id="271" r:id="rId21"/>
    <p:sldId id="272" r:id="rId22"/>
    <p:sldId id="273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13" autoAdjust="0"/>
  </p:normalViewPr>
  <p:slideViewPr>
    <p:cSldViewPr>
      <p:cViewPr varScale="1">
        <p:scale>
          <a:sx n="81" d="100"/>
          <a:sy n="81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04968-CF17-404F-BE40-D77824EEB278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E8D26-1C9E-4FFB-A541-4FFC75970F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04968-CF17-404F-BE40-D77824EEB278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E8D26-1C9E-4FFB-A541-4FFC759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04968-CF17-404F-BE40-D77824EEB278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E8D26-1C9E-4FFB-A541-4FFC759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4968-CF17-404F-BE40-D77824EEB278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D26-1C9E-4FFB-A541-4FFC75970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04968-CF17-404F-BE40-D77824EEB278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E8D26-1C9E-4FFB-A541-4FFC759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04968-CF17-404F-BE40-D77824EEB278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E8D26-1C9E-4FFB-A541-4FFC75970F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04968-CF17-404F-BE40-D77824EEB278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E8D26-1C9E-4FFB-A541-4FFC759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04968-CF17-404F-BE40-D77824EEB278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E8D26-1C9E-4FFB-A541-4FFC759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04968-CF17-404F-BE40-D77824EEB278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E8D26-1C9E-4FFB-A541-4FFC759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04968-CF17-404F-BE40-D77824EEB278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E8D26-1C9E-4FFB-A541-4FFC75970F4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04968-CF17-404F-BE40-D77824EEB278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E8D26-1C9E-4FFB-A541-4FFC759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04968-CF17-404F-BE40-D77824EEB278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E8D26-1C9E-4FFB-A541-4FFC75970F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AA04968-CF17-404F-BE40-D77824EEB278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4E8D26-1C9E-4FFB-A541-4FFC75970F4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4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1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" y="43590"/>
            <a:ext cx="9237001" cy="655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6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7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1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7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6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0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9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6632"/>
            <a:ext cx="81003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ru-RU" sz="3600" b="1" i="0" dirty="0" smtClean="0">
                <a:solidFill>
                  <a:srgbClr val="C00000"/>
                </a:solidFill>
                <a:effectLst/>
                <a:latin typeface="Helvetica Neue"/>
              </a:rPr>
              <a:t>Основным направлением и целью оценочной деятельности в соответствии с требованиями Стандарта</a:t>
            </a:r>
            <a:r>
              <a:rPr lang="ru-RU" sz="3600" b="1" i="0" dirty="0" smtClean="0">
                <a:solidFill>
                  <a:srgbClr val="333333"/>
                </a:solidFill>
                <a:effectLst/>
                <a:latin typeface="Helvetica Neue"/>
              </a:rPr>
              <a:t> являются</a:t>
            </a:r>
            <a:r>
              <a:rPr lang="ru-RU" sz="3600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sz="3600" b="1" i="0" dirty="0" smtClean="0">
                <a:solidFill>
                  <a:srgbClr val="333333"/>
                </a:solidFill>
                <a:effectLst/>
                <a:latin typeface="Helvetica Neue"/>
              </a:rPr>
              <a:t>оценка образовательных достижений обучающихся на различных этапах обучения как основа их промежуточной и итоговой аттестации, а также основа процедур внутреннего мониторинга образовательной организации.</a:t>
            </a:r>
            <a:endParaRPr lang="ru-RU" sz="36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823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6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6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4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4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522"/>
            <a:ext cx="8964488" cy="672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7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18" y="0"/>
            <a:ext cx="9289032" cy="696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2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7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34625"/>
            <a:ext cx="8194616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cs typeface="Aharoni" pitchFamily="2" charset="-79"/>
              </a:rPr>
              <a:t>Текущая оценка </a:t>
            </a:r>
            <a:r>
              <a:rPr lang="ru-RU" sz="3200" b="1" dirty="0">
                <a:cs typeface="Aharoni" pitchFamily="2" charset="-79"/>
              </a:rPr>
              <a:t>представляет </a:t>
            </a:r>
            <a:r>
              <a:rPr lang="ru-RU" sz="3200" b="1" dirty="0" smtClean="0">
                <a:cs typeface="Aharoni" pitchFamily="2" charset="-79"/>
              </a:rPr>
              <a:t>собой</a:t>
            </a:r>
          </a:p>
          <a:p>
            <a:r>
              <a:rPr lang="ru-RU" sz="3200" b="1" dirty="0" smtClean="0">
                <a:cs typeface="Aharoni" pitchFamily="2" charset="-79"/>
              </a:rPr>
              <a:t> </a:t>
            </a:r>
            <a:r>
              <a:rPr lang="ru-RU" sz="3200" b="1" dirty="0">
                <a:cs typeface="Aharoni" pitchFamily="2" charset="-79"/>
              </a:rPr>
              <a:t>процедуру оценки индивидуального </a:t>
            </a:r>
            <a:endParaRPr lang="ru-RU" sz="3200" b="1" dirty="0" smtClean="0">
              <a:cs typeface="Aharoni" pitchFamily="2" charset="-79"/>
            </a:endParaRPr>
          </a:p>
          <a:p>
            <a:r>
              <a:rPr lang="ru-RU" sz="3200" b="1" dirty="0" smtClean="0">
                <a:cs typeface="Aharoni" pitchFamily="2" charset="-79"/>
              </a:rPr>
              <a:t>продвижения в освоении </a:t>
            </a:r>
            <a:r>
              <a:rPr lang="ru-RU" sz="3200" b="1" dirty="0">
                <a:cs typeface="Aharoni" pitchFamily="2" charset="-79"/>
              </a:rPr>
              <a:t>программы </a:t>
            </a:r>
            <a:endParaRPr lang="ru-RU" sz="3200" b="1" dirty="0" smtClean="0">
              <a:cs typeface="Aharoni" pitchFamily="2" charset="-79"/>
            </a:endParaRPr>
          </a:p>
          <a:p>
            <a:r>
              <a:rPr lang="ru-RU" sz="3200" b="1" dirty="0" smtClean="0">
                <a:cs typeface="Aharoni" pitchFamily="2" charset="-79"/>
              </a:rPr>
              <a:t>учебного </a:t>
            </a:r>
            <a:r>
              <a:rPr lang="ru-RU" sz="3200" b="1" dirty="0">
                <a:cs typeface="Aharoni" pitchFamily="2" charset="-79"/>
              </a:rPr>
              <a:t>предмета</a:t>
            </a:r>
            <a:r>
              <a:rPr lang="ru-RU" sz="3200" b="1" dirty="0" smtClean="0">
                <a:cs typeface="Aharoni" pitchFamily="2" charset="-79"/>
              </a:rPr>
              <a:t>.</a:t>
            </a:r>
          </a:p>
          <a:p>
            <a:r>
              <a:rPr lang="ru-RU" sz="3600" b="1" dirty="0">
                <a:solidFill>
                  <a:srgbClr val="C00000"/>
                </a:solidFill>
                <a:cs typeface="Aharoni" pitchFamily="2" charset="-79"/>
              </a:rPr>
              <a:t>Промежуточная аттестация </a:t>
            </a:r>
            <a:endParaRPr lang="ru-RU" sz="3600" b="1" dirty="0" smtClean="0">
              <a:solidFill>
                <a:srgbClr val="C00000"/>
              </a:solidFill>
              <a:cs typeface="Aharoni" pitchFamily="2" charset="-79"/>
            </a:endParaRPr>
          </a:p>
          <a:p>
            <a:r>
              <a:rPr lang="ru-RU" sz="3200" b="1" dirty="0">
                <a:cs typeface="Aharoni" pitchFamily="2" charset="-79"/>
              </a:rPr>
              <a:t>п</a:t>
            </a:r>
            <a:r>
              <a:rPr lang="ru-RU" sz="3200" b="1" dirty="0" smtClean="0">
                <a:cs typeface="Aharoni" pitchFamily="2" charset="-79"/>
              </a:rPr>
              <a:t>редставляет  </a:t>
            </a:r>
            <a:r>
              <a:rPr lang="ru-RU" sz="3200" b="1" dirty="0">
                <a:cs typeface="Aharoni" pitchFamily="2" charset="-79"/>
              </a:rPr>
              <a:t>собой процедуру аттестации </a:t>
            </a:r>
            <a:endParaRPr lang="ru-RU" sz="3200" b="1" dirty="0" smtClean="0">
              <a:cs typeface="Aharoni" pitchFamily="2" charset="-79"/>
            </a:endParaRPr>
          </a:p>
          <a:p>
            <a:r>
              <a:rPr lang="ru-RU" sz="3200" b="1" dirty="0" smtClean="0">
                <a:cs typeface="Aharoni" pitchFamily="2" charset="-79"/>
              </a:rPr>
              <a:t>обучающихся на уровне </a:t>
            </a:r>
            <a:r>
              <a:rPr lang="ru-RU" sz="3200" b="1" dirty="0">
                <a:cs typeface="Aharoni" pitchFamily="2" charset="-79"/>
              </a:rPr>
              <a:t>основного общего </a:t>
            </a:r>
            <a:endParaRPr lang="ru-RU" sz="3200" b="1" dirty="0" smtClean="0">
              <a:cs typeface="Aharoni" pitchFamily="2" charset="-79"/>
            </a:endParaRPr>
          </a:p>
          <a:p>
            <a:r>
              <a:rPr lang="ru-RU" sz="3200" b="1" dirty="0" smtClean="0">
                <a:cs typeface="Aharoni" pitchFamily="2" charset="-79"/>
              </a:rPr>
              <a:t>образования и  </a:t>
            </a:r>
            <a:r>
              <a:rPr lang="ru-RU" sz="3200" b="1" dirty="0">
                <a:cs typeface="Aharoni" pitchFamily="2" charset="-79"/>
              </a:rPr>
              <a:t>проводится в конце </a:t>
            </a:r>
            <a:endParaRPr lang="ru-RU" sz="3200" b="1" dirty="0" smtClean="0">
              <a:cs typeface="Aharoni" pitchFamily="2" charset="-79"/>
            </a:endParaRPr>
          </a:p>
          <a:p>
            <a:r>
              <a:rPr lang="ru-RU" sz="3200" b="1">
                <a:cs typeface="Aharoni" pitchFamily="2" charset="-79"/>
              </a:rPr>
              <a:t>у</a:t>
            </a:r>
            <a:r>
              <a:rPr lang="ru-RU" sz="3200" b="1" smtClean="0">
                <a:cs typeface="Aharoni" pitchFamily="2" charset="-79"/>
              </a:rPr>
              <a:t>чебного  </a:t>
            </a:r>
            <a:r>
              <a:rPr lang="ru-RU" sz="3200" b="1" dirty="0" smtClean="0">
                <a:cs typeface="Aharoni" pitchFamily="2" charset="-79"/>
              </a:rPr>
              <a:t>года.</a:t>
            </a:r>
          </a:p>
          <a:p>
            <a:r>
              <a:rPr lang="ru-RU" sz="3600" b="1" dirty="0">
                <a:solidFill>
                  <a:srgbClr val="C00000"/>
                </a:solidFill>
                <a:cs typeface="Aharoni" pitchFamily="2" charset="-79"/>
              </a:rPr>
              <a:t>Итоговая оценка </a:t>
            </a:r>
            <a:r>
              <a:rPr lang="ru-RU" sz="3200" b="1" dirty="0" smtClean="0">
                <a:cs typeface="Aharoni" pitchFamily="2" charset="-79"/>
              </a:rPr>
              <a:t>складывается из </a:t>
            </a:r>
          </a:p>
          <a:p>
            <a:r>
              <a:rPr lang="ru-RU" sz="3200" b="1" dirty="0" smtClean="0">
                <a:cs typeface="Aharoni" pitchFamily="2" charset="-79"/>
              </a:rPr>
              <a:t>результатов </a:t>
            </a:r>
            <a:r>
              <a:rPr lang="ru-RU" sz="3200" b="1" dirty="0">
                <a:cs typeface="Aharoni" pitchFamily="2" charset="-79"/>
              </a:rPr>
              <a:t>внутренней и внешней оценки.</a:t>
            </a:r>
          </a:p>
        </p:txBody>
      </p:sp>
    </p:spTree>
    <p:extLst>
      <p:ext uri="{BB962C8B-B14F-4D97-AF65-F5344CB8AC3E}">
        <p14:creationId xmlns:p14="http://schemas.microsoft.com/office/powerpoint/2010/main" val="11847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1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1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207</TotalTime>
  <Words>56</Words>
  <Application>Microsoft Office PowerPoint</Application>
  <PresentationFormat>Экран (4:3)</PresentationFormat>
  <Paragraphs>12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14</cp:revision>
  <dcterms:created xsi:type="dcterms:W3CDTF">2017-04-12T14:56:46Z</dcterms:created>
  <dcterms:modified xsi:type="dcterms:W3CDTF">2017-04-13T07:58:28Z</dcterms:modified>
</cp:coreProperties>
</file>